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Lora"/>
      <p:regular r:id="rId15"/>
    </p:embeddedFont>
    <p:embeddedFont>
      <p:font typeface="Lora"/>
      <p:regular r:id="rId16"/>
    </p:embeddedFont>
    <p:embeddedFont>
      <p:font typeface="Lora"/>
      <p:regular r:id="rId17"/>
    </p:embeddedFont>
    <p:embeddedFont>
      <p:font typeface="Lora"/>
      <p:regular r:id="rId18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slideLayout" Target="../slideLayouts/slideLayout6.xml"/><Relationship Id="rId7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slideLayout" Target="../slideLayouts/slideLayout7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2147888"/>
            <a:ext cx="7468553" cy="9715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7650"/>
              </a:lnSpc>
              <a:buNone/>
            </a:pPr>
            <a:r>
              <a:rPr lang="en-US" sz="61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Introducción a SSAS</a:t>
            </a:r>
            <a:endParaRPr lang="en-US" sz="6100" dirty="0"/>
          </a:p>
        </p:txBody>
      </p:sp>
      <p:sp>
        <p:nvSpPr>
          <p:cNvPr id="4" name="Text 1"/>
          <p:cNvSpPr/>
          <p:nvPr/>
        </p:nvSpPr>
        <p:spPr>
          <a:xfrm>
            <a:off x="837724" y="3478411"/>
            <a:ext cx="7468553" cy="1915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SQL Server Analysis Services (SSAS) es una potente herramienta de Business Intelligence que permite a las empresas analizar y comprender mejor sus datos. SSAS ofrece dos tipos de modelos de datos: multidimensional y tabular, cada uno con sus propias características y casos de uso.</a:t>
            </a:r>
            <a:endParaRPr lang="en-US" sz="1850" dirty="0"/>
          </a:p>
        </p:txBody>
      </p:sp>
      <p:sp>
        <p:nvSpPr>
          <p:cNvPr id="5" name="Shape 2"/>
          <p:cNvSpPr/>
          <p:nvPr/>
        </p:nvSpPr>
        <p:spPr>
          <a:xfrm>
            <a:off x="837724" y="5680591"/>
            <a:ext cx="382905" cy="382905"/>
          </a:xfrm>
          <a:prstGeom prst="roundRect">
            <a:avLst>
              <a:gd name="adj" fmla="val 23878209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344" y="5688211"/>
            <a:ext cx="367665" cy="36766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340287" y="5662732"/>
            <a:ext cx="3722132" cy="418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50"/>
              </a:lnSpc>
              <a:buNone/>
            </a:pPr>
            <a:r>
              <a:rPr lang="en-US" sz="2350" b="1" dirty="0">
                <a:solidFill>
                  <a:srgbClr val="3A3630"/>
                </a:solidFill>
                <a:latin typeface="Source Sans Pro Bold" pitchFamily="34" charset="0"/>
                <a:ea typeface="Source Sans Pro Bold" pitchFamily="34" charset="-122"/>
                <a:cs typeface="Source Sans Pro Bold" pitchFamily="34" charset="-120"/>
              </a:rPr>
              <a:t>por Seminario de Sistemas 2</a:t>
            </a:r>
            <a:endParaRPr lang="en-US" sz="23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294215"/>
            <a:ext cx="12738259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Configuración del entorno SSAS en Visual Studio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59652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Requisitos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4187785"/>
            <a:ext cx="3928586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Para trabajar con SSAS, es necesario tener instalado Microsoft Visual Studio con los componentes de SQL Server y Analysis Services.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5357813" y="3596521"/>
            <a:ext cx="2816423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Creación de proyecto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57813" y="4187785"/>
            <a:ext cx="3928586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En Visual Studio, se crea un nuevo proyecto de tipo "Analysis Services" para comenzar a diseñar los modelos de datos.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9877901" y="359652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Configuración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7901" y="4187785"/>
            <a:ext cx="3928586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El proyecto permite ajustar diversas opciones de conexión, procesamiento y despliegue de los modelos SSAS.</a:t>
            </a: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4741" y="618292"/>
            <a:ext cx="7574518" cy="13187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150"/>
              </a:lnSpc>
              <a:buNone/>
            </a:pPr>
            <a:r>
              <a:rPr lang="en-US" sz="415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Creación de un modelo multidimensional</a:t>
            </a:r>
            <a:endParaRPr lang="en-US" sz="4150" dirty="0"/>
          </a:p>
        </p:txBody>
      </p:sp>
      <p:sp>
        <p:nvSpPr>
          <p:cNvPr id="4" name="Shape 1"/>
          <p:cNvSpPr/>
          <p:nvPr/>
        </p:nvSpPr>
        <p:spPr>
          <a:xfrm>
            <a:off x="1105733" y="2273260"/>
            <a:ext cx="30480" cy="5337929"/>
          </a:xfrm>
          <a:prstGeom prst="roundRect">
            <a:avLst>
              <a:gd name="adj" fmla="val 110347"/>
            </a:avLst>
          </a:prstGeom>
          <a:solidFill>
            <a:srgbClr val="D9CDBA"/>
          </a:solidFill>
          <a:ln/>
        </p:spPr>
      </p:sp>
      <p:sp>
        <p:nvSpPr>
          <p:cNvPr id="5" name="Shape 2"/>
          <p:cNvSpPr/>
          <p:nvPr/>
        </p:nvSpPr>
        <p:spPr>
          <a:xfrm>
            <a:off x="1342727" y="2762369"/>
            <a:ext cx="784741" cy="30480"/>
          </a:xfrm>
          <a:prstGeom prst="roundRect">
            <a:avLst>
              <a:gd name="adj" fmla="val 110347"/>
            </a:avLst>
          </a:prstGeom>
          <a:solidFill>
            <a:srgbClr val="D9CDBA"/>
          </a:solidFill>
          <a:ln/>
        </p:spPr>
      </p:sp>
      <p:sp>
        <p:nvSpPr>
          <p:cNvPr id="6" name="Shape 3"/>
          <p:cNvSpPr/>
          <p:nvPr/>
        </p:nvSpPr>
        <p:spPr>
          <a:xfrm>
            <a:off x="868740" y="2525435"/>
            <a:ext cx="504468" cy="504468"/>
          </a:xfrm>
          <a:prstGeom prst="roundRect">
            <a:avLst>
              <a:gd name="adj" fmla="val 6667"/>
            </a:avLst>
          </a:prstGeom>
          <a:solidFill>
            <a:srgbClr val="F3E7D4"/>
          </a:solidFill>
          <a:ln/>
        </p:spPr>
      </p:sp>
      <p:sp>
        <p:nvSpPr>
          <p:cNvPr id="7" name="Text 4"/>
          <p:cNvSpPr/>
          <p:nvPr/>
        </p:nvSpPr>
        <p:spPr>
          <a:xfrm>
            <a:off x="1063288" y="2619375"/>
            <a:ext cx="115253" cy="3165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24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1</a:t>
            </a:r>
            <a:endParaRPr lang="en-US" sz="2450" dirty="0"/>
          </a:p>
        </p:txBody>
      </p:sp>
      <p:sp>
        <p:nvSpPr>
          <p:cNvPr id="8" name="Text 5"/>
          <p:cNvSpPr/>
          <p:nvPr/>
        </p:nvSpPr>
        <p:spPr>
          <a:xfrm>
            <a:off x="2354104" y="2497455"/>
            <a:ext cx="2637830" cy="3298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Definir dimensiones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2354104" y="2961680"/>
            <a:ext cx="6005155" cy="7172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Las dimensiones representan las perspectivas de análisis, como clientes, productos, tiempo, etc.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1342727" y="4616410"/>
            <a:ext cx="784741" cy="30480"/>
          </a:xfrm>
          <a:prstGeom prst="roundRect">
            <a:avLst>
              <a:gd name="adj" fmla="val 110347"/>
            </a:avLst>
          </a:prstGeom>
          <a:solidFill>
            <a:srgbClr val="D9CDBA"/>
          </a:solidFill>
          <a:ln/>
        </p:spPr>
      </p:sp>
      <p:sp>
        <p:nvSpPr>
          <p:cNvPr id="11" name="Shape 8"/>
          <p:cNvSpPr/>
          <p:nvPr/>
        </p:nvSpPr>
        <p:spPr>
          <a:xfrm>
            <a:off x="868740" y="4379476"/>
            <a:ext cx="504468" cy="504468"/>
          </a:xfrm>
          <a:prstGeom prst="roundRect">
            <a:avLst>
              <a:gd name="adj" fmla="val 6667"/>
            </a:avLst>
          </a:prstGeom>
          <a:solidFill>
            <a:srgbClr val="F3E7D4"/>
          </a:solidFill>
          <a:ln/>
        </p:spPr>
      </p:sp>
      <p:sp>
        <p:nvSpPr>
          <p:cNvPr id="12" name="Text 9"/>
          <p:cNvSpPr/>
          <p:nvPr/>
        </p:nvSpPr>
        <p:spPr>
          <a:xfrm>
            <a:off x="1035903" y="4473416"/>
            <a:ext cx="170021" cy="3165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24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2</a:t>
            </a:r>
            <a:endParaRPr lang="en-US" sz="2450" dirty="0"/>
          </a:p>
        </p:txBody>
      </p:sp>
      <p:sp>
        <p:nvSpPr>
          <p:cNvPr id="13" name="Text 10"/>
          <p:cNvSpPr/>
          <p:nvPr/>
        </p:nvSpPr>
        <p:spPr>
          <a:xfrm>
            <a:off x="2354104" y="4351496"/>
            <a:ext cx="2637830" cy="3298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Crear hechos</a:t>
            </a:r>
            <a:endParaRPr lang="en-US" sz="2050" dirty="0"/>
          </a:p>
        </p:txBody>
      </p:sp>
      <p:sp>
        <p:nvSpPr>
          <p:cNvPr id="14" name="Text 11"/>
          <p:cNvSpPr/>
          <p:nvPr/>
        </p:nvSpPr>
        <p:spPr>
          <a:xfrm>
            <a:off x="2354104" y="4815721"/>
            <a:ext cx="6005155" cy="7172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Los hechos son las métricas de negocio que se desean analizar, como ventas, beneficios, etc.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1342727" y="6470452"/>
            <a:ext cx="784741" cy="30480"/>
          </a:xfrm>
          <a:prstGeom prst="roundRect">
            <a:avLst>
              <a:gd name="adj" fmla="val 110347"/>
            </a:avLst>
          </a:prstGeom>
          <a:solidFill>
            <a:srgbClr val="D9CDBA"/>
          </a:solidFill>
          <a:ln/>
        </p:spPr>
      </p:sp>
      <p:sp>
        <p:nvSpPr>
          <p:cNvPr id="16" name="Shape 13"/>
          <p:cNvSpPr/>
          <p:nvPr/>
        </p:nvSpPr>
        <p:spPr>
          <a:xfrm>
            <a:off x="868740" y="6233517"/>
            <a:ext cx="504468" cy="504468"/>
          </a:xfrm>
          <a:prstGeom prst="roundRect">
            <a:avLst>
              <a:gd name="adj" fmla="val 6667"/>
            </a:avLst>
          </a:prstGeom>
          <a:solidFill>
            <a:srgbClr val="F3E7D4"/>
          </a:solidFill>
          <a:ln/>
        </p:spPr>
      </p:sp>
      <p:sp>
        <p:nvSpPr>
          <p:cNvPr id="17" name="Text 14"/>
          <p:cNvSpPr/>
          <p:nvPr/>
        </p:nvSpPr>
        <p:spPr>
          <a:xfrm>
            <a:off x="1032808" y="6327458"/>
            <a:ext cx="176332" cy="3165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24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3</a:t>
            </a:r>
            <a:endParaRPr lang="en-US" sz="2450" dirty="0"/>
          </a:p>
        </p:txBody>
      </p:sp>
      <p:sp>
        <p:nvSpPr>
          <p:cNvPr id="18" name="Text 15"/>
          <p:cNvSpPr/>
          <p:nvPr/>
        </p:nvSpPr>
        <p:spPr>
          <a:xfrm>
            <a:off x="2354104" y="6205538"/>
            <a:ext cx="2637830" cy="3298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Establecer relaciones</a:t>
            </a:r>
            <a:endParaRPr lang="en-US" sz="2050" dirty="0"/>
          </a:p>
        </p:txBody>
      </p:sp>
      <p:sp>
        <p:nvSpPr>
          <p:cNvPr id="19" name="Text 16"/>
          <p:cNvSpPr/>
          <p:nvPr/>
        </p:nvSpPr>
        <p:spPr>
          <a:xfrm>
            <a:off x="2354104" y="6669762"/>
            <a:ext cx="6005155" cy="7172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Se definen las relaciones entre dimensiones y hechos para permitir análisis multidimensionales.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16504" y="827246"/>
            <a:ext cx="7483792" cy="13949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450"/>
              </a:lnSpc>
              <a:buNone/>
            </a:pPr>
            <a:r>
              <a:rPr lang="en-US" sz="435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Creación de cubos OLAP en SSAS</a:t>
            </a:r>
            <a:endParaRPr lang="en-US" sz="4350" dirty="0"/>
          </a:p>
        </p:txBody>
      </p:sp>
      <p:sp>
        <p:nvSpPr>
          <p:cNvPr id="4" name="Shape 1"/>
          <p:cNvSpPr/>
          <p:nvPr/>
        </p:nvSpPr>
        <p:spPr>
          <a:xfrm>
            <a:off x="6316504" y="2577941"/>
            <a:ext cx="3623310" cy="2483287"/>
          </a:xfrm>
          <a:prstGeom prst="roundRect">
            <a:avLst>
              <a:gd name="adj" fmla="val 1433"/>
            </a:avLst>
          </a:prstGeom>
          <a:solidFill>
            <a:srgbClr val="F3E7D4"/>
          </a:solidFill>
          <a:ln/>
        </p:spPr>
      </p:sp>
      <p:sp>
        <p:nvSpPr>
          <p:cNvPr id="5" name="Text 2"/>
          <p:cNvSpPr/>
          <p:nvPr/>
        </p:nvSpPr>
        <p:spPr>
          <a:xfrm>
            <a:off x="6553676" y="2815114"/>
            <a:ext cx="2896553" cy="3488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Definición de medidas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6553676" y="3306247"/>
            <a:ext cx="3148965" cy="15178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Las medidas son los valores numéricos que se analizan, como ventas, costes, existencias, etc.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10176986" y="2577941"/>
            <a:ext cx="3623310" cy="2483287"/>
          </a:xfrm>
          <a:prstGeom prst="roundRect">
            <a:avLst>
              <a:gd name="adj" fmla="val 1433"/>
            </a:avLst>
          </a:prstGeom>
          <a:solidFill>
            <a:srgbClr val="F3E7D4"/>
          </a:solidFill>
          <a:ln/>
        </p:spPr>
      </p:sp>
      <p:sp>
        <p:nvSpPr>
          <p:cNvPr id="8" name="Text 5"/>
          <p:cNvSpPr/>
          <p:nvPr/>
        </p:nvSpPr>
        <p:spPr>
          <a:xfrm>
            <a:off x="10414159" y="2815114"/>
            <a:ext cx="3148965" cy="6977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Jerarquías de dimensiones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10414159" y="3655100"/>
            <a:ext cx="3148965" cy="11383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Las jerarquías permiten navegar a través de los datos en diferentes niveles de detalle.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6316504" y="5298400"/>
            <a:ext cx="3623310" cy="2103834"/>
          </a:xfrm>
          <a:prstGeom prst="roundRect">
            <a:avLst>
              <a:gd name="adj" fmla="val 1691"/>
            </a:avLst>
          </a:prstGeom>
          <a:solidFill>
            <a:srgbClr val="F3E7D4"/>
          </a:solidFill>
          <a:ln/>
        </p:spPr>
      </p:sp>
      <p:sp>
        <p:nvSpPr>
          <p:cNvPr id="11" name="Text 8"/>
          <p:cNvSpPr/>
          <p:nvPr/>
        </p:nvSpPr>
        <p:spPr>
          <a:xfrm>
            <a:off x="6553676" y="5535573"/>
            <a:ext cx="2790349" cy="3488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Cálculos y KPIs</a:t>
            </a:r>
            <a:endParaRPr lang="en-US" sz="2150" dirty="0"/>
          </a:p>
        </p:txBody>
      </p:sp>
      <p:sp>
        <p:nvSpPr>
          <p:cNvPr id="12" name="Text 9"/>
          <p:cNvSpPr/>
          <p:nvPr/>
        </p:nvSpPr>
        <p:spPr>
          <a:xfrm>
            <a:off x="6553676" y="6026706"/>
            <a:ext cx="3148965" cy="11383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Se pueden crear cálculos y KPIs para enriquecer el análisis de los datos.</a:t>
            </a:r>
            <a:endParaRPr lang="en-US" sz="1850" dirty="0"/>
          </a:p>
        </p:txBody>
      </p:sp>
      <p:sp>
        <p:nvSpPr>
          <p:cNvPr id="13" name="Shape 10"/>
          <p:cNvSpPr/>
          <p:nvPr/>
        </p:nvSpPr>
        <p:spPr>
          <a:xfrm>
            <a:off x="10176986" y="5298400"/>
            <a:ext cx="3623310" cy="2103834"/>
          </a:xfrm>
          <a:prstGeom prst="roundRect">
            <a:avLst>
              <a:gd name="adj" fmla="val 1691"/>
            </a:avLst>
          </a:prstGeom>
          <a:solidFill>
            <a:srgbClr val="F3E7D4"/>
          </a:solidFill>
          <a:ln/>
        </p:spPr>
      </p:sp>
      <p:sp>
        <p:nvSpPr>
          <p:cNvPr id="14" name="Text 11"/>
          <p:cNvSpPr/>
          <p:nvPr/>
        </p:nvSpPr>
        <p:spPr>
          <a:xfrm>
            <a:off x="10414159" y="5535573"/>
            <a:ext cx="2790349" cy="3488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Perspectivas y Vistas</a:t>
            </a:r>
            <a:endParaRPr lang="en-US" sz="2150" dirty="0"/>
          </a:p>
        </p:txBody>
      </p:sp>
      <p:sp>
        <p:nvSpPr>
          <p:cNvPr id="15" name="Text 12"/>
          <p:cNvSpPr/>
          <p:nvPr/>
        </p:nvSpPr>
        <p:spPr>
          <a:xfrm>
            <a:off x="10414159" y="6026706"/>
            <a:ext cx="3148965" cy="11383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Las perspectivas y vistas personalizan la experiencia de usuario final.</a:t>
            </a:r>
            <a:endParaRPr lang="en-US" sz="18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3174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73165" y="618173"/>
            <a:ext cx="7570470" cy="13223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200"/>
              </a:lnSpc>
              <a:buNone/>
            </a:pPr>
            <a:r>
              <a:rPr lang="en-US" sz="415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Implementación de un modelo tabular</a:t>
            </a:r>
            <a:endParaRPr lang="en-US" sz="41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3165" y="2277666"/>
            <a:ext cx="561975" cy="56197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73165" y="3064431"/>
            <a:ext cx="2644735" cy="330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Datos Origen</a:t>
            </a:r>
            <a:endParaRPr lang="en-US" sz="2050" dirty="0"/>
          </a:p>
        </p:txBody>
      </p:sp>
      <p:sp>
        <p:nvSpPr>
          <p:cNvPr id="6" name="Text 2"/>
          <p:cNvSpPr/>
          <p:nvPr/>
        </p:nvSpPr>
        <p:spPr>
          <a:xfrm>
            <a:off x="6273165" y="3529727"/>
            <a:ext cx="3616643" cy="7191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Los modelos tabulares se construyen a partir de diversas fuentes de datos.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993" y="2277666"/>
            <a:ext cx="561975" cy="56197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0226993" y="3064431"/>
            <a:ext cx="2644735" cy="330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Transformaciones</a:t>
            </a:r>
            <a:endParaRPr lang="en-US" sz="2050" dirty="0"/>
          </a:p>
        </p:txBody>
      </p:sp>
      <p:sp>
        <p:nvSpPr>
          <p:cNvPr id="9" name="Text 4"/>
          <p:cNvSpPr/>
          <p:nvPr/>
        </p:nvSpPr>
        <p:spPr>
          <a:xfrm>
            <a:off x="10226993" y="3529727"/>
            <a:ext cx="3616643" cy="10787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Se aplican transformaciones y cálculos a los datos para adaptarlos al modelo.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3165" y="5282803"/>
            <a:ext cx="561975" cy="56197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273165" y="6069568"/>
            <a:ext cx="2644735" cy="330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Relaciones</a:t>
            </a:r>
            <a:endParaRPr lang="en-US" sz="2050" dirty="0"/>
          </a:p>
        </p:txBody>
      </p:sp>
      <p:sp>
        <p:nvSpPr>
          <p:cNvPr id="12" name="Text 6"/>
          <p:cNvSpPr/>
          <p:nvPr/>
        </p:nvSpPr>
        <p:spPr>
          <a:xfrm>
            <a:off x="6273165" y="6534864"/>
            <a:ext cx="3616643" cy="7191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Las relaciones entre tablas permiten crear análisis complejos y flexibles.</a:t>
            </a:r>
            <a:endParaRPr lang="en-US" sz="17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26993" y="5282803"/>
            <a:ext cx="561975" cy="561975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0226993" y="6069568"/>
            <a:ext cx="2644735" cy="330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Modelo Tabular</a:t>
            </a:r>
            <a:endParaRPr lang="en-US" sz="2050" dirty="0"/>
          </a:p>
        </p:txBody>
      </p:sp>
      <p:sp>
        <p:nvSpPr>
          <p:cNvPr id="15" name="Text 8"/>
          <p:cNvSpPr/>
          <p:nvPr/>
        </p:nvSpPr>
        <p:spPr>
          <a:xfrm>
            <a:off x="10226993" y="6534864"/>
            <a:ext cx="3616643" cy="10787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El modelo tabular ofrece una estructura más sencilla y fácil de mantener.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710803"/>
            <a:ext cx="6620589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Consulta con MDX y DAX</a:t>
            </a:r>
            <a:endParaRPr lang="en-US" sz="44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724" y="1773793"/>
            <a:ext cx="1196816" cy="191500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393513" y="2013109"/>
            <a:ext cx="4806077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MDX (Multidimensional Expressions)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393513" y="2508647"/>
            <a:ext cx="591276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El lenguaje MDX se utiliza para consultar y analizar los modelos multidimensionales.</a:t>
            </a:r>
            <a:endParaRPr lang="en-US" sz="18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724" y="3688794"/>
            <a:ext cx="1196816" cy="191500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393513" y="3928110"/>
            <a:ext cx="4194096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DAX (Data Analysis Expressions)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393513" y="4423648"/>
            <a:ext cx="591276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DAX se emplea para crear cálculos y KPIs en los modelos tabulares.</a:t>
            </a:r>
            <a:endParaRPr lang="en-US" sz="18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724" y="5603796"/>
            <a:ext cx="1196816" cy="191500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393513" y="584311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Análisis Avanzado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2393513" y="6338649"/>
            <a:ext cx="591276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Estas potentes herramientas permiten realizar análisis complejos y obtener insights valiosos.</a:t>
            </a:r>
            <a:endParaRPr lang="en-US" sz="18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663416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Procesamiento y despliegue de modelos SSAS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2430423"/>
            <a:ext cx="7468553" cy="5135761"/>
          </a:xfrm>
          <a:prstGeom prst="roundRect">
            <a:avLst>
              <a:gd name="adj" fmla="val 699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845344" y="2438043"/>
            <a:ext cx="7453312" cy="183451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1084659" y="2589252"/>
            <a:ext cx="324421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Procesamiento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4815126" y="2589252"/>
            <a:ext cx="3244215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Los modelos SSAS deben procesarse periódicamente para mantener los datos actualizados.</a:t>
            </a:r>
            <a:endParaRPr lang="en-US" sz="1850" dirty="0"/>
          </a:p>
        </p:txBody>
      </p:sp>
      <p:sp>
        <p:nvSpPr>
          <p:cNvPr id="8" name="Shape 5"/>
          <p:cNvSpPr/>
          <p:nvPr/>
        </p:nvSpPr>
        <p:spPr>
          <a:xfrm>
            <a:off x="845344" y="4272558"/>
            <a:ext cx="7453312" cy="145149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1084659" y="4423767"/>
            <a:ext cx="324421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Despliegue</a:t>
            </a:r>
            <a:endParaRPr lang="en-US" sz="1850" dirty="0"/>
          </a:p>
        </p:txBody>
      </p:sp>
      <p:sp>
        <p:nvSpPr>
          <p:cNvPr id="10" name="Text 7"/>
          <p:cNvSpPr/>
          <p:nvPr/>
        </p:nvSpPr>
        <p:spPr>
          <a:xfrm>
            <a:off x="4815126" y="4423767"/>
            <a:ext cx="3244215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Los modelos se despliegan en un servidor SSAS para que los usuarios puedan acceder a ellos.</a:t>
            </a:r>
            <a:endParaRPr lang="en-US" sz="1850" dirty="0"/>
          </a:p>
        </p:txBody>
      </p:sp>
      <p:sp>
        <p:nvSpPr>
          <p:cNvPr id="11" name="Shape 8"/>
          <p:cNvSpPr/>
          <p:nvPr/>
        </p:nvSpPr>
        <p:spPr>
          <a:xfrm>
            <a:off x="845344" y="5724049"/>
            <a:ext cx="7453312" cy="183451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1084659" y="5875258"/>
            <a:ext cx="324421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Configuración</a:t>
            </a:r>
            <a:endParaRPr lang="en-US" sz="1850" dirty="0"/>
          </a:p>
        </p:txBody>
      </p:sp>
      <p:sp>
        <p:nvSpPr>
          <p:cNvPr id="13" name="Text 10"/>
          <p:cNvSpPr/>
          <p:nvPr/>
        </p:nvSpPr>
        <p:spPr>
          <a:xfrm>
            <a:off x="4815126" y="5875258"/>
            <a:ext cx="3244215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Diversas opciones de procesamiento y despliegue permiten optimizar el rendimiento y la seguridad.</a:t>
            </a:r>
            <a:endParaRPr lang="en-US" sz="18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197769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Conclusiones y próximos pasos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324124" y="3233976"/>
            <a:ext cx="538520" cy="538520"/>
          </a:xfrm>
          <a:prstGeom prst="roundRect">
            <a:avLst>
              <a:gd name="adj" fmla="val 6668"/>
            </a:avLst>
          </a:prstGeom>
          <a:solidFill>
            <a:srgbClr val="F3E7D4"/>
          </a:solidFill>
          <a:ln/>
        </p:spPr>
      </p:sp>
      <p:sp>
        <p:nvSpPr>
          <p:cNvPr id="5" name="Text 2"/>
          <p:cNvSpPr/>
          <p:nvPr/>
        </p:nvSpPr>
        <p:spPr>
          <a:xfrm>
            <a:off x="6531769" y="3334226"/>
            <a:ext cx="123111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7101959" y="323397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Potencial de SSAS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101959" y="3729514"/>
            <a:ext cx="2836783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SSAS ofrece una poderosa plataforma para el análisis y la toma de decisiones basada en datos.</a:t>
            </a:r>
            <a:endParaRPr lang="en-US" sz="1850" dirty="0"/>
          </a:p>
        </p:txBody>
      </p:sp>
      <p:sp>
        <p:nvSpPr>
          <p:cNvPr id="8" name="Shape 5"/>
          <p:cNvSpPr/>
          <p:nvPr/>
        </p:nvSpPr>
        <p:spPr>
          <a:xfrm>
            <a:off x="10178058" y="3233976"/>
            <a:ext cx="538520" cy="538520"/>
          </a:xfrm>
          <a:prstGeom prst="roundRect">
            <a:avLst>
              <a:gd name="adj" fmla="val 6668"/>
            </a:avLst>
          </a:prstGeom>
          <a:solidFill>
            <a:srgbClr val="F3E7D4"/>
          </a:solidFill>
          <a:ln/>
        </p:spPr>
      </p:sp>
      <p:sp>
        <p:nvSpPr>
          <p:cNvPr id="9" name="Text 6"/>
          <p:cNvSpPr/>
          <p:nvPr/>
        </p:nvSpPr>
        <p:spPr>
          <a:xfrm>
            <a:off x="10356533" y="3334226"/>
            <a:ext cx="181570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0955893" y="323397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Casos de Uso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955893" y="3729514"/>
            <a:ext cx="2836783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Los modelos SSAS se aplican en una amplia variedad de sectores y escenarios de negocio.</a:t>
            </a:r>
            <a:endParaRPr lang="en-US" sz="1850" dirty="0"/>
          </a:p>
        </p:txBody>
      </p:sp>
      <p:sp>
        <p:nvSpPr>
          <p:cNvPr id="12" name="Shape 9"/>
          <p:cNvSpPr/>
          <p:nvPr/>
        </p:nvSpPr>
        <p:spPr>
          <a:xfrm>
            <a:off x="6324124" y="5770126"/>
            <a:ext cx="538520" cy="538520"/>
          </a:xfrm>
          <a:prstGeom prst="roundRect">
            <a:avLst>
              <a:gd name="adj" fmla="val 6668"/>
            </a:avLst>
          </a:prstGeom>
          <a:solidFill>
            <a:srgbClr val="F3E7D4"/>
          </a:solidFill>
          <a:ln/>
        </p:spPr>
      </p:sp>
      <p:sp>
        <p:nvSpPr>
          <p:cNvPr id="13" name="Text 10"/>
          <p:cNvSpPr/>
          <p:nvPr/>
        </p:nvSpPr>
        <p:spPr>
          <a:xfrm>
            <a:off x="6499265" y="5870377"/>
            <a:ext cx="188238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7101959" y="577012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Mejora Continua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101959" y="6265664"/>
            <a:ext cx="669071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La exploración de nuevas funcionalidades y técnicas permite optimizar continuamente los resultados.</a:t>
            </a:r>
            <a:endParaRPr lang="en-US" sz="18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2024-11-05T00:37:47Z</dcterms:created>
  <dcterms:modified xsi:type="dcterms:W3CDTF">2024-11-05T00:37:47Z</dcterms:modified>
</cp:coreProperties>
</file>